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embeddedFontLst>
    <p:embeddedFont>
      <p:font typeface="IBM Plex Sans Medium"/>
      <p:regular r:id="rId14"/>
    </p:embeddedFont>
    <p:embeddedFont>
      <p:font typeface="IBM Plex Sans Medium"/>
      <p:regular r:id="rId15"/>
    </p:embeddedFont>
    <p:embeddedFont>
      <p:font typeface="IBM Plex Sans Medium"/>
      <p:regular r:id="rId16"/>
    </p:embeddedFont>
    <p:embeddedFont>
      <p:font typeface="IBM Plex Sans Medium"/>
      <p:regular r:id="rId17"/>
    </p:embeddedFont>
    <p:embeddedFont>
      <p:font typeface="Roboto"/>
      <p:regular r:id="rId18"/>
    </p:embeddedFont>
    <p:embeddedFont>
      <p:font typeface="Roboto"/>
      <p:regular r:id="rId19"/>
    </p:embeddedFont>
    <p:embeddedFont>
      <p:font typeface="Roboto"/>
      <p:regular r:id="rId20"/>
    </p:embeddedFont>
    <p:embeddedFont>
      <p:font typeface="Roboto"/>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font" Target="fonts/font6.fntdata"/><Relationship Id="rId20" Type="http://schemas.openxmlformats.org/officeDocument/2006/relationships/font" Target="fonts/font7.fntdata"/><Relationship Id="rId21"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2-1.png>
</file>

<file path=ppt/media/image-3-1.png>
</file>

<file path=ppt/media/image-5-1.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240637"/>
            <a:ext cx="7556421" cy="1956435"/>
          </a:xfrm>
          <a:prstGeom prst="rect">
            <a:avLst/>
          </a:prstGeom>
          <a:noFill/>
          <a:ln/>
        </p:spPr>
        <p:txBody>
          <a:bodyPr wrap="square" lIns="0" tIns="0" rIns="0" bIns="0" rtlCol="0" anchor="t"/>
          <a:lstStyle/>
          <a:p>
            <a:pPr indent="0" marL="0">
              <a:lnSpc>
                <a:spcPts val="7700"/>
              </a:lnSpc>
              <a:buNone/>
            </a:pPr>
            <a:r>
              <a:rPr lang="en-US" sz="6150" dirty="0">
                <a:solidFill>
                  <a:srgbClr val="F3F3F2"/>
                </a:solidFill>
                <a:latin typeface="IBM Plex Sans Medium" pitchFamily="34" charset="0"/>
                <a:ea typeface="IBM Plex Sans Medium" pitchFamily="34" charset="-122"/>
                <a:cs typeface="IBM Plex Sans Medium" pitchFamily="34" charset="-120"/>
              </a:rPr>
              <a:t>Projet Ecobank Cartographie</a:t>
            </a:r>
            <a:endParaRPr lang="en-US" sz="6150" dirty="0"/>
          </a:p>
        </p:txBody>
      </p:sp>
      <p:sp>
        <p:nvSpPr>
          <p:cNvPr id="4" name="Text 1"/>
          <p:cNvSpPr/>
          <p:nvPr/>
        </p:nvSpPr>
        <p:spPr>
          <a:xfrm>
            <a:off x="6280190" y="4537234"/>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Nous présentons aujourd'hui un projet innovant « Ecobank Cartographie », un outil de localisation révolutionnaire qui optimise l'expérience de ses clients en leur donnant un accès facile et rapide à son réseau d'agences et de points Xpress.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65421"/>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Contexte et objectifs</a:t>
            </a:r>
            <a:endParaRPr lang="en-US" sz="4450" dirty="0"/>
          </a:p>
        </p:txBody>
      </p:sp>
      <p:sp>
        <p:nvSpPr>
          <p:cNvPr id="4" name="Shape 1"/>
          <p:cNvSpPr/>
          <p:nvPr/>
        </p:nvSpPr>
        <p:spPr>
          <a:xfrm>
            <a:off x="793790" y="2769513"/>
            <a:ext cx="510302" cy="510302"/>
          </a:xfrm>
          <a:prstGeom prst="roundRect">
            <a:avLst>
              <a:gd name="adj" fmla="val 6667"/>
            </a:avLst>
          </a:prstGeom>
          <a:solidFill>
            <a:srgbClr val="484B51"/>
          </a:solidFill>
          <a:ln/>
        </p:spPr>
      </p:sp>
      <p:sp>
        <p:nvSpPr>
          <p:cNvPr id="5" name="Text 2"/>
          <p:cNvSpPr/>
          <p:nvPr/>
        </p:nvSpPr>
        <p:spPr>
          <a:xfrm>
            <a:off x="946785" y="2854523"/>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1</a:t>
            </a:r>
            <a:endParaRPr lang="en-US" sz="2650" dirty="0"/>
          </a:p>
        </p:txBody>
      </p:sp>
      <p:sp>
        <p:nvSpPr>
          <p:cNvPr id="6" name="Text 3"/>
          <p:cNvSpPr/>
          <p:nvPr/>
        </p:nvSpPr>
        <p:spPr>
          <a:xfrm>
            <a:off x="1530906" y="2769513"/>
            <a:ext cx="2927747" cy="708660"/>
          </a:xfrm>
          <a:prstGeom prst="rect">
            <a:avLst/>
          </a:prstGeom>
          <a:noFill/>
          <a:ln/>
        </p:spPr>
        <p:txBody>
          <a:bodyPr wrap="squar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Améliorer l'accessibilité</a:t>
            </a:r>
            <a:endParaRPr lang="en-US" sz="2200" dirty="0"/>
          </a:p>
        </p:txBody>
      </p:sp>
      <p:sp>
        <p:nvSpPr>
          <p:cNvPr id="7" name="Text 4"/>
          <p:cNvSpPr/>
          <p:nvPr/>
        </p:nvSpPr>
        <p:spPr>
          <a:xfrm>
            <a:off x="1530906" y="3614261"/>
            <a:ext cx="2927747" cy="1451610"/>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Permettre aux utilisateurs de trouver facilement l'agence ou le point Xpress le plus proche de leur localisation.</a:t>
            </a:r>
            <a:endParaRPr lang="en-US" sz="1750" dirty="0"/>
          </a:p>
        </p:txBody>
      </p:sp>
      <p:sp>
        <p:nvSpPr>
          <p:cNvPr id="8" name="Shape 5"/>
          <p:cNvSpPr/>
          <p:nvPr/>
        </p:nvSpPr>
        <p:spPr>
          <a:xfrm>
            <a:off x="4685467" y="2769513"/>
            <a:ext cx="510302" cy="510302"/>
          </a:xfrm>
          <a:prstGeom prst="roundRect">
            <a:avLst>
              <a:gd name="adj" fmla="val 6667"/>
            </a:avLst>
          </a:prstGeom>
          <a:solidFill>
            <a:srgbClr val="484B51"/>
          </a:solidFill>
          <a:ln/>
        </p:spPr>
      </p:sp>
      <p:sp>
        <p:nvSpPr>
          <p:cNvPr id="9" name="Text 6"/>
          <p:cNvSpPr/>
          <p:nvPr/>
        </p:nvSpPr>
        <p:spPr>
          <a:xfrm>
            <a:off x="4838462" y="2854523"/>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2</a:t>
            </a:r>
            <a:endParaRPr lang="en-US" sz="2650" dirty="0"/>
          </a:p>
        </p:txBody>
      </p:sp>
      <p:sp>
        <p:nvSpPr>
          <p:cNvPr id="10" name="Text 7"/>
          <p:cNvSpPr/>
          <p:nvPr/>
        </p:nvSpPr>
        <p:spPr>
          <a:xfrm>
            <a:off x="5422583" y="2769513"/>
            <a:ext cx="2926080"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Optimiser l'expérience</a:t>
            </a:r>
            <a:endParaRPr lang="en-US" sz="2200" dirty="0"/>
          </a:p>
        </p:txBody>
      </p:sp>
      <p:sp>
        <p:nvSpPr>
          <p:cNvPr id="11" name="Text 8"/>
          <p:cNvSpPr/>
          <p:nvPr/>
        </p:nvSpPr>
        <p:spPr>
          <a:xfrm>
            <a:off x="5422583" y="3259931"/>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Offrir une expérience client transparente et fluide grâce à une navigation intuitive.</a:t>
            </a:r>
            <a:endParaRPr lang="en-US" sz="1750" dirty="0"/>
          </a:p>
        </p:txBody>
      </p:sp>
      <p:sp>
        <p:nvSpPr>
          <p:cNvPr id="12" name="Shape 9"/>
          <p:cNvSpPr/>
          <p:nvPr/>
        </p:nvSpPr>
        <p:spPr>
          <a:xfrm>
            <a:off x="793790" y="5547836"/>
            <a:ext cx="510302" cy="510302"/>
          </a:xfrm>
          <a:prstGeom prst="roundRect">
            <a:avLst>
              <a:gd name="adj" fmla="val 6667"/>
            </a:avLst>
          </a:prstGeom>
          <a:solidFill>
            <a:srgbClr val="484B51"/>
          </a:solidFill>
          <a:ln/>
        </p:spPr>
      </p:sp>
      <p:sp>
        <p:nvSpPr>
          <p:cNvPr id="13" name="Text 10"/>
          <p:cNvSpPr/>
          <p:nvPr/>
        </p:nvSpPr>
        <p:spPr>
          <a:xfrm>
            <a:off x="946785" y="5632847"/>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3</a:t>
            </a:r>
            <a:endParaRPr lang="en-US" sz="2650" dirty="0"/>
          </a:p>
        </p:txBody>
      </p:sp>
      <p:sp>
        <p:nvSpPr>
          <p:cNvPr id="14" name="Text 11"/>
          <p:cNvSpPr/>
          <p:nvPr/>
        </p:nvSpPr>
        <p:spPr>
          <a:xfrm>
            <a:off x="1530906" y="5547836"/>
            <a:ext cx="3072408"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Développer les services</a:t>
            </a:r>
            <a:endParaRPr lang="en-US" sz="2200" dirty="0"/>
          </a:p>
        </p:txBody>
      </p:sp>
      <p:sp>
        <p:nvSpPr>
          <p:cNvPr id="15" name="Text 12"/>
          <p:cNvSpPr/>
          <p:nvPr/>
        </p:nvSpPr>
        <p:spPr>
          <a:xfrm>
            <a:off x="1530906" y="6038255"/>
            <a:ext cx="6819305" cy="725805"/>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Encourager l'utilisation des services bancaires numériques et des points Xpress.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040130"/>
            <a:ext cx="6947178"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Présentation de la solution</a:t>
            </a:r>
            <a:endParaRPr lang="en-US" sz="4450" dirty="0"/>
          </a:p>
        </p:txBody>
      </p:sp>
      <p:sp>
        <p:nvSpPr>
          <p:cNvPr id="4" name="Shape 1"/>
          <p:cNvSpPr/>
          <p:nvPr/>
        </p:nvSpPr>
        <p:spPr>
          <a:xfrm>
            <a:off x="6605111" y="2089071"/>
            <a:ext cx="30480" cy="5100280"/>
          </a:xfrm>
          <a:prstGeom prst="roundRect">
            <a:avLst>
              <a:gd name="adj" fmla="val 111628"/>
            </a:avLst>
          </a:prstGeom>
          <a:solidFill>
            <a:srgbClr val="61646A"/>
          </a:solidFill>
          <a:ln/>
        </p:spPr>
      </p:sp>
      <p:sp>
        <p:nvSpPr>
          <p:cNvPr id="5" name="Shape 2"/>
          <p:cNvSpPr/>
          <p:nvPr/>
        </p:nvSpPr>
        <p:spPr>
          <a:xfrm>
            <a:off x="6845022" y="2584133"/>
            <a:ext cx="793790" cy="30480"/>
          </a:xfrm>
          <a:prstGeom prst="roundRect">
            <a:avLst>
              <a:gd name="adj" fmla="val 111628"/>
            </a:avLst>
          </a:prstGeom>
          <a:solidFill>
            <a:srgbClr val="61646A"/>
          </a:solidFill>
          <a:ln/>
        </p:spPr>
      </p:sp>
      <p:sp>
        <p:nvSpPr>
          <p:cNvPr id="6" name="Shape 3"/>
          <p:cNvSpPr/>
          <p:nvPr/>
        </p:nvSpPr>
        <p:spPr>
          <a:xfrm>
            <a:off x="6365200" y="2344222"/>
            <a:ext cx="510302" cy="510302"/>
          </a:xfrm>
          <a:prstGeom prst="roundRect">
            <a:avLst>
              <a:gd name="adj" fmla="val 6667"/>
            </a:avLst>
          </a:prstGeom>
          <a:solidFill>
            <a:srgbClr val="484B51"/>
          </a:solidFill>
          <a:ln/>
        </p:spPr>
      </p:sp>
      <p:sp>
        <p:nvSpPr>
          <p:cNvPr id="7" name="Text 4"/>
          <p:cNvSpPr/>
          <p:nvPr/>
        </p:nvSpPr>
        <p:spPr>
          <a:xfrm>
            <a:off x="6518196" y="2429232"/>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1</a:t>
            </a:r>
            <a:endParaRPr lang="en-US" sz="2650" dirty="0"/>
          </a:p>
        </p:txBody>
      </p:sp>
      <p:sp>
        <p:nvSpPr>
          <p:cNvPr id="8" name="Text 5"/>
          <p:cNvSpPr/>
          <p:nvPr/>
        </p:nvSpPr>
        <p:spPr>
          <a:xfrm>
            <a:off x="7867888" y="2315885"/>
            <a:ext cx="3137297"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Cartographie interactive</a:t>
            </a:r>
            <a:endParaRPr lang="en-US" sz="2200" dirty="0"/>
          </a:p>
        </p:txBody>
      </p:sp>
      <p:sp>
        <p:nvSpPr>
          <p:cNvPr id="9" name="Text 6"/>
          <p:cNvSpPr/>
          <p:nvPr/>
        </p:nvSpPr>
        <p:spPr>
          <a:xfrm>
            <a:off x="7867888" y="2806303"/>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Affichage des agences et points Xpress sur une carte numérique détaillée.</a:t>
            </a:r>
            <a:endParaRPr lang="en-US" sz="1750" dirty="0"/>
          </a:p>
        </p:txBody>
      </p:sp>
      <p:sp>
        <p:nvSpPr>
          <p:cNvPr id="10" name="Shape 7"/>
          <p:cNvSpPr/>
          <p:nvPr/>
        </p:nvSpPr>
        <p:spPr>
          <a:xfrm>
            <a:off x="6845022" y="4480798"/>
            <a:ext cx="793790" cy="30480"/>
          </a:xfrm>
          <a:prstGeom prst="roundRect">
            <a:avLst>
              <a:gd name="adj" fmla="val 111628"/>
            </a:avLst>
          </a:prstGeom>
          <a:solidFill>
            <a:srgbClr val="61646A"/>
          </a:solidFill>
          <a:ln/>
        </p:spPr>
      </p:sp>
      <p:sp>
        <p:nvSpPr>
          <p:cNvPr id="11" name="Shape 8"/>
          <p:cNvSpPr/>
          <p:nvPr/>
        </p:nvSpPr>
        <p:spPr>
          <a:xfrm>
            <a:off x="6365200" y="4240887"/>
            <a:ext cx="510302" cy="510302"/>
          </a:xfrm>
          <a:prstGeom prst="roundRect">
            <a:avLst>
              <a:gd name="adj" fmla="val 6667"/>
            </a:avLst>
          </a:prstGeom>
          <a:solidFill>
            <a:srgbClr val="484B51"/>
          </a:solidFill>
          <a:ln/>
        </p:spPr>
      </p:sp>
      <p:sp>
        <p:nvSpPr>
          <p:cNvPr id="12" name="Text 9"/>
          <p:cNvSpPr/>
          <p:nvPr/>
        </p:nvSpPr>
        <p:spPr>
          <a:xfrm>
            <a:off x="6518196" y="4325898"/>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2</a:t>
            </a:r>
            <a:endParaRPr lang="en-US" sz="2650" dirty="0"/>
          </a:p>
        </p:txBody>
      </p:sp>
      <p:sp>
        <p:nvSpPr>
          <p:cNvPr id="13" name="Text 10"/>
          <p:cNvSpPr/>
          <p:nvPr/>
        </p:nvSpPr>
        <p:spPr>
          <a:xfrm>
            <a:off x="7867888" y="421255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Localisation précise</a:t>
            </a:r>
            <a:endParaRPr lang="en-US" sz="2200" dirty="0"/>
          </a:p>
        </p:txBody>
      </p:sp>
      <p:sp>
        <p:nvSpPr>
          <p:cNvPr id="14" name="Text 11"/>
          <p:cNvSpPr/>
          <p:nvPr/>
        </p:nvSpPr>
        <p:spPr>
          <a:xfrm>
            <a:off x="7867888" y="4702969"/>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Géolocalisation des utilisateurs pour une navigation rapide vers le point le plus proche.</a:t>
            </a:r>
            <a:endParaRPr lang="en-US" sz="1750" dirty="0"/>
          </a:p>
        </p:txBody>
      </p:sp>
      <p:sp>
        <p:nvSpPr>
          <p:cNvPr id="15" name="Shape 12"/>
          <p:cNvSpPr/>
          <p:nvPr/>
        </p:nvSpPr>
        <p:spPr>
          <a:xfrm>
            <a:off x="6845022" y="6377464"/>
            <a:ext cx="793790" cy="30480"/>
          </a:xfrm>
          <a:prstGeom prst="roundRect">
            <a:avLst>
              <a:gd name="adj" fmla="val 111628"/>
            </a:avLst>
          </a:prstGeom>
          <a:solidFill>
            <a:srgbClr val="61646A"/>
          </a:solidFill>
          <a:ln/>
        </p:spPr>
      </p:sp>
      <p:sp>
        <p:nvSpPr>
          <p:cNvPr id="16" name="Shape 13"/>
          <p:cNvSpPr/>
          <p:nvPr/>
        </p:nvSpPr>
        <p:spPr>
          <a:xfrm>
            <a:off x="6365200" y="6137553"/>
            <a:ext cx="510302" cy="510302"/>
          </a:xfrm>
          <a:prstGeom prst="roundRect">
            <a:avLst>
              <a:gd name="adj" fmla="val 6667"/>
            </a:avLst>
          </a:prstGeom>
          <a:solidFill>
            <a:srgbClr val="484B51"/>
          </a:solidFill>
          <a:ln/>
        </p:spPr>
      </p:sp>
      <p:sp>
        <p:nvSpPr>
          <p:cNvPr id="17" name="Text 14"/>
          <p:cNvSpPr/>
          <p:nvPr/>
        </p:nvSpPr>
        <p:spPr>
          <a:xfrm>
            <a:off x="6518196" y="6222563"/>
            <a:ext cx="204192" cy="340281"/>
          </a:xfrm>
          <a:prstGeom prst="rect">
            <a:avLst/>
          </a:prstGeom>
          <a:noFill/>
          <a:ln/>
        </p:spPr>
        <p:txBody>
          <a:bodyPr wrap="none" lIns="0" tIns="0" rIns="0" bIns="0" rtlCol="0" anchor="t"/>
          <a:lstStyle/>
          <a:p>
            <a:pPr algn="ctr" indent="0" marL="0">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3</a:t>
            </a:r>
            <a:endParaRPr lang="en-US" sz="2650" dirty="0"/>
          </a:p>
        </p:txBody>
      </p:sp>
      <p:sp>
        <p:nvSpPr>
          <p:cNvPr id="18" name="Text 15"/>
          <p:cNvSpPr/>
          <p:nvPr/>
        </p:nvSpPr>
        <p:spPr>
          <a:xfrm>
            <a:off x="7867888" y="6109216"/>
            <a:ext cx="3280886"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Fonctionnalités avancées</a:t>
            </a:r>
            <a:endParaRPr lang="en-US" sz="2200" dirty="0"/>
          </a:p>
        </p:txBody>
      </p:sp>
      <p:sp>
        <p:nvSpPr>
          <p:cNvPr id="19" name="Text 16"/>
          <p:cNvSpPr/>
          <p:nvPr/>
        </p:nvSpPr>
        <p:spPr>
          <a:xfrm>
            <a:off x="7867888" y="6599634"/>
            <a:ext cx="5968722"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Recherche par nom ou types , et bien plus.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539960"/>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Fonctionnalités clés</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Géolocalisation</a:t>
            </a:r>
            <a:endParaRPr lang="en-US" sz="2200" dirty="0"/>
          </a:p>
        </p:txBody>
      </p:sp>
      <p:sp>
        <p:nvSpPr>
          <p:cNvPr id="4" name="Text 2"/>
          <p:cNvSpPr/>
          <p:nvPr/>
        </p:nvSpPr>
        <p:spPr>
          <a:xfrm>
            <a:off x="793790" y="4396859"/>
            <a:ext cx="3978116" cy="725805"/>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Localisation automatique de l'utilisateur pour une navigation facile.</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Recherche avancée</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Filtrage par services, horaires, et autres critères pour trouver rapidement le point le plus adapté.</a:t>
            </a:r>
            <a:endParaRPr lang="en-US" sz="1750" dirty="0"/>
          </a:p>
        </p:txBody>
      </p:sp>
      <p:sp>
        <p:nvSpPr>
          <p:cNvPr id="7" name="Text 5"/>
          <p:cNvSpPr/>
          <p:nvPr/>
        </p:nvSpPr>
        <p:spPr>
          <a:xfrm>
            <a:off x="9872067" y="3815715"/>
            <a:ext cx="3034427" cy="354330"/>
          </a:xfrm>
          <a:prstGeom prst="rect">
            <a:avLst/>
          </a:prstGeom>
          <a:noFill/>
          <a:ln/>
        </p:spPr>
        <p:txBody>
          <a:bodyPr wrap="none" lIns="0" tIns="0" rIns="0" bIns="0" rtlCol="0" anchor="t"/>
          <a:lstStyle/>
          <a:p>
            <a:pPr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Informations détaillées</a:t>
            </a:r>
            <a:endParaRPr lang="en-US" sz="2200" dirty="0"/>
          </a:p>
        </p:txBody>
      </p:sp>
      <p:sp>
        <p:nvSpPr>
          <p:cNvPr id="8" name="Text 6"/>
          <p:cNvSpPr/>
          <p:nvPr/>
        </p:nvSpPr>
        <p:spPr>
          <a:xfrm>
            <a:off x="9872067" y="4396859"/>
            <a:ext cx="3978116" cy="725805"/>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Accès aux informations détaillée sur chaque agence ou point Xpress.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081207"/>
            <a:ext cx="6793587"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Avantages pour les clients</a:t>
            </a:r>
            <a:endParaRPr lang="en-US" sz="4450" dirty="0"/>
          </a:p>
        </p:txBody>
      </p:sp>
      <p:sp>
        <p:nvSpPr>
          <p:cNvPr id="4" name="Shape 1"/>
          <p:cNvSpPr/>
          <p:nvPr/>
        </p:nvSpPr>
        <p:spPr>
          <a:xfrm>
            <a:off x="793790" y="2130147"/>
            <a:ext cx="3664863" cy="2395657"/>
          </a:xfrm>
          <a:prstGeom prst="roundRect">
            <a:avLst>
              <a:gd name="adj" fmla="val 1420"/>
            </a:avLst>
          </a:prstGeom>
          <a:solidFill>
            <a:srgbClr val="484B51"/>
          </a:solidFill>
          <a:ln/>
        </p:spPr>
      </p:sp>
      <p:sp>
        <p:nvSpPr>
          <p:cNvPr id="5" name="Text 2"/>
          <p:cNvSpPr/>
          <p:nvPr/>
        </p:nvSpPr>
        <p:spPr>
          <a:xfrm>
            <a:off x="1020604" y="2356961"/>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Accessibilité accrue</a:t>
            </a:r>
            <a:endParaRPr lang="en-US" sz="2200" dirty="0"/>
          </a:p>
        </p:txBody>
      </p:sp>
      <p:sp>
        <p:nvSpPr>
          <p:cNvPr id="6" name="Text 3"/>
          <p:cNvSpPr/>
          <p:nvPr/>
        </p:nvSpPr>
        <p:spPr>
          <a:xfrm>
            <a:off x="1020604" y="2847380"/>
            <a:ext cx="3211235"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Permettre aux utilisateurs de localiser rapidement le point de service le plus proche.</a:t>
            </a:r>
            <a:endParaRPr lang="en-US" sz="1750" dirty="0"/>
          </a:p>
        </p:txBody>
      </p:sp>
      <p:sp>
        <p:nvSpPr>
          <p:cNvPr id="7" name="Shape 4"/>
          <p:cNvSpPr/>
          <p:nvPr/>
        </p:nvSpPr>
        <p:spPr>
          <a:xfrm>
            <a:off x="4685467" y="2130147"/>
            <a:ext cx="3664863" cy="2395657"/>
          </a:xfrm>
          <a:prstGeom prst="roundRect">
            <a:avLst>
              <a:gd name="adj" fmla="val 1420"/>
            </a:avLst>
          </a:prstGeom>
          <a:solidFill>
            <a:srgbClr val="484B51"/>
          </a:solidFill>
          <a:ln/>
        </p:spPr>
      </p:sp>
      <p:sp>
        <p:nvSpPr>
          <p:cNvPr id="8" name="Text 5"/>
          <p:cNvSpPr/>
          <p:nvPr/>
        </p:nvSpPr>
        <p:spPr>
          <a:xfrm>
            <a:off x="4912281" y="2356961"/>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Expérience fluide</a:t>
            </a:r>
            <a:endParaRPr lang="en-US" sz="2200" dirty="0"/>
          </a:p>
        </p:txBody>
      </p:sp>
      <p:sp>
        <p:nvSpPr>
          <p:cNvPr id="9" name="Text 6"/>
          <p:cNvSpPr/>
          <p:nvPr/>
        </p:nvSpPr>
        <p:spPr>
          <a:xfrm>
            <a:off x="4912281" y="2847380"/>
            <a:ext cx="3211235" cy="1451610"/>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Navigation intuitive et fonctionnalités avancées pour un accès simplifié aux services bancaires.</a:t>
            </a:r>
            <a:endParaRPr lang="en-US" sz="1750" dirty="0"/>
          </a:p>
        </p:txBody>
      </p:sp>
      <p:sp>
        <p:nvSpPr>
          <p:cNvPr id="10" name="Shape 7"/>
          <p:cNvSpPr/>
          <p:nvPr/>
        </p:nvSpPr>
        <p:spPr>
          <a:xfrm>
            <a:off x="793790" y="4752618"/>
            <a:ext cx="3664863" cy="2395657"/>
          </a:xfrm>
          <a:prstGeom prst="roundRect">
            <a:avLst>
              <a:gd name="adj" fmla="val 1420"/>
            </a:avLst>
          </a:prstGeom>
          <a:solidFill>
            <a:srgbClr val="484B51"/>
          </a:solidFill>
          <a:ln/>
        </p:spPr>
      </p:sp>
      <p:sp>
        <p:nvSpPr>
          <p:cNvPr id="11" name="Text 8"/>
          <p:cNvSpPr/>
          <p:nvPr/>
        </p:nvSpPr>
        <p:spPr>
          <a:xfrm>
            <a:off x="1020604" y="4979432"/>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Autonomie renforcée</a:t>
            </a:r>
            <a:endParaRPr lang="en-US" sz="2200" dirty="0"/>
          </a:p>
        </p:txBody>
      </p:sp>
      <p:sp>
        <p:nvSpPr>
          <p:cNvPr id="12" name="Text 9"/>
          <p:cNvSpPr/>
          <p:nvPr/>
        </p:nvSpPr>
        <p:spPr>
          <a:xfrm>
            <a:off x="1020604" y="5469850"/>
            <a:ext cx="3211235" cy="1451610"/>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Les utilisateurs peuvent facilement trouver et accéder aux agences et points Xpress par eux-mêmes.</a:t>
            </a:r>
            <a:endParaRPr lang="en-US" sz="1750" dirty="0"/>
          </a:p>
        </p:txBody>
      </p:sp>
      <p:sp>
        <p:nvSpPr>
          <p:cNvPr id="13" name="Shape 10"/>
          <p:cNvSpPr/>
          <p:nvPr/>
        </p:nvSpPr>
        <p:spPr>
          <a:xfrm>
            <a:off x="4685467" y="4752618"/>
            <a:ext cx="3664863" cy="2395657"/>
          </a:xfrm>
          <a:prstGeom prst="roundRect">
            <a:avLst>
              <a:gd name="adj" fmla="val 1420"/>
            </a:avLst>
          </a:prstGeom>
          <a:solidFill>
            <a:srgbClr val="484B51"/>
          </a:solidFill>
          <a:ln/>
        </p:spPr>
      </p:sp>
      <p:sp>
        <p:nvSpPr>
          <p:cNvPr id="14" name="Text 11"/>
          <p:cNvSpPr/>
          <p:nvPr/>
        </p:nvSpPr>
        <p:spPr>
          <a:xfrm>
            <a:off x="4912281" y="4979432"/>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Satisfaction client</a:t>
            </a:r>
            <a:endParaRPr lang="en-US" sz="2200" dirty="0"/>
          </a:p>
        </p:txBody>
      </p:sp>
      <p:sp>
        <p:nvSpPr>
          <p:cNvPr id="15" name="Text 12"/>
          <p:cNvSpPr/>
          <p:nvPr/>
        </p:nvSpPr>
        <p:spPr>
          <a:xfrm>
            <a:off x="4912281" y="5469850"/>
            <a:ext cx="3211235" cy="1451610"/>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Une meilleure expérience globale grâce à l'amélioration de l'accessibilité et de la transparence.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336358"/>
            <a:ext cx="5725954"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Technologies utilisées</a:t>
            </a:r>
            <a:endParaRPr lang="en-US" sz="4450" dirty="0"/>
          </a:p>
        </p:txBody>
      </p:sp>
      <p:sp>
        <p:nvSpPr>
          <p:cNvPr id="3" name="Text 1"/>
          <p:cNvSpPr/>
          <p:nvPr/>
        </p:nvSpPr>
        <p:spPr>
          <a:xfrm>
            <a:off x="793790" y="2498765"/>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Le projet Ecobank Cartographie utilise plusieurs technologies pour assurer son bon fonctionnement et offrir une expérience utilisateur optimale. Parmi les technologies clés, on retrouve:</a:t>
            </a:r>
            <a:endParaRPr lang="en-US" sz="1750" dirty="0"/>
          </a:p>
        </p:txBody>
      </p:sp>
      <p:sp>
        <p:nvSpPr>
          <p:cNvPr id="4" name="Text 2"/>
          <p:cNvSpPr/>
          <p:nvPr/>
        </p:nvSpPr>
        <p:spPr>
          <a:xfrm>
            <a:off x="793790" y="3479721"/>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HTML, CSS et JavaScript: Ces langages web standards sont utilisés pour la création de l'interface utilisateur et la gestion des interactions avec la carte. HTML structure le contenu de la page, CSS définit l'apparence et le style, et JavaScript ajoute l'interactivité et la dynamique.</a:t>
            </a:r>
            <a:endParaRPr lang="en-US" sz="1750" dirty="0"/>
          </a:p>
        </p:txBody>
      </p:sp>
      <p:sp>
        <p:nvSpPr>
          <p:cNvPr id="5" name="Text 3"/>
          <p:cNvSpPr/>
          <p:nvPr/>
        </p:nvSpPr>
        <p:spPr>
          <a:xfrm>
            <a:off x="793790" y="4823579"/>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Leaflet: Cette bibliothèque JavaScript open source est utilisée pour la création et la manipulation de la carte interactive. Elle permet de visualiser les agences et points Xpress sur la carte, de gérer les interactions avec l'utilisateur, et de proposer des fonctionnalités de zoom et de déplacement.</a:t>
            </a:r>
            <a:endParaRPr lang="en-US" sz="1750" dirty="0"/>
          </a:p>
        </p:txBody>
      </p:sp>
      <p:sp>
        <p:nvSpPr>
          <p:cNvPr id="6" name="Text 4"/>
          <p:cNvSpPr/>
          <p:nvPr/>
        </p:nvSpPr>
        <p:spPr>
          <a:xfrm>
            <a:off x="793790" y="6167438"/>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ionIcons est une bibliothèque d'icônes open-source très populaire pour les applications mobiles et web. Elle fournit une vaste collection d'icônes vectorielles personnalisables et optimisées pour les performances.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864525"/>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Conclusion</a:t>
            </a:r>
            <a:endParaRPr lang="en-US" sz="4450" dirty="0"/>
          </a:p>
        </p:txBody>
      </p:sp>
      <p:sp>
        <p:nvSpPr>
          <p:cNvPr id="4" name="Text 1"/>
          <p:cNvSpPr/>
          <p:nvPr/>
        </p:nvSpPr>
        <p:spPr>
          <a:xfrm>
            <a:off x="793790" y="391346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D4D4D1"/>
                </a:solidFill>
                <a:latin typeface="Roboto" pitchFamily="34" charset="0"/>
                <a:ea typeface="Roboto" pitchFamily="34" charset="-122"/>
                <a:cs typeface="Roboto" pitchFamily="34" charset="-120"/>
              </a:rPr>
              <a:t>Ecobank Cartographie est un projet ambitieux qui témoigne de l'engagement d'Ecobank à toujours améliorer l'expérience de ses clients. Cette solution innovante ouvre la voie à une nouvelle ère de proximité et de transparence bancaire.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2024-11-11T20:13:48Z</dcterms:created>
  <dcterms:modified xsi:type="dcterms:W3CDTF">2024-11-11T20:13:48Z</dcterms:modified>
</cp:coreProperties>
</file>